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9" r:id="rId3"/>
    <p:sldId id="261" r:id="rId4"/>
    <p:sldId id="264" r:id="rId5"/>
    <p:sldId id="265" r:id="rId6"/>
    <p:sldId id="263" r:id="rId7"/>
    <p:sldId id="262" r:id="rId8"/>
    <p:sldId id="266" r:id="rId9"/>
    <p:sldId id="25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17D7827-3C08-440A-9ED2-FF05942D770C}" v="144" dt="2024-09-26T01:11:52.1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87" d="100"/>
          <a:sy n="87" d="100"/>
        </p:scale>
        <p:origin x="102"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9/25/2024</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9/25/2024</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9/25/2024</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9/25/2024</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9/25/2024</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9/25/2024</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9/25/2024</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9/25/2024</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9/25/2024</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9/25/2024</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9/25/2024</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9/25/2024</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package" Target="../embeddings/Microsoft_Excel_Worksheet.xlsx"/><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package" Target="../embeddings/Microsoft_Excel_Worksheet1.xlsx"/><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ndsu.edu/faculty/horsley/RCBD_revised_notes.pdf" TargetMode="External"/><Relationship Id="rId2" Type="http://schemas.openxmlformats.org/officeDocument/2006/relationships/hyperlink" Target="https://doi.org/10.22175/mmb.16091.%20Accessed%2026%20Sept.%202024"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921857" y="639098"/>
            <a:ext cx="7270143" cy="2696064"/>
          </a:xfrm>
        </p:spPr>
        <p:txBody>
          <a:bodyPr>
            <a:normAutofit/>
          </a:bodyPr>
          <a:lstStyle/>
          <a:p>
            <a:r>
              <a:rPr lang="en-US" sz="5400" b="1" i="1" dirty="0">
                <a:latin typeface="Times New Roman" panose="02020603050405020304" pitchFamily="18" charset="0"/>
                <a:cs typeface="Times New Roman" panose="02020603050405020304" pitchFamily="18" charset="0"/>
              </a:rPr>
              <a:t>“</a:t>
            </a:r>
            <a:r>
              <a:rPr lang="en-US" sz="5400" b="1" dirty="0">
                <a:latin typeface="Times New Roman" panose="02020603050405020304" pitchFamily="18" charset="0"/>
                <a:cs typeface="Times New Roman" panose="02020603050405020304" pitchFamily="18" charset="0"/>
              </a:rPr>
              <a:t>Evaluating the survival                         of pathogenic bacteria in beef jerky” </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303520" y="4672739"/>
            <a:ext cx="6255580" cy="1807574"/>
          </a:xfrm>
        </p:spPr>
        <p:txBody>
          <a:bodyPr>
            <a:normAutofit lnSpcReduction="10000"/>
          </a:bodyPr>
          <a:lstStyle/>
          <a:p>
            <a:r>
              <a:rPr lang="en-US" b="1" i="1" dirty="0">
                <a:solidFill>
                  <a:schemeClr val="tx1">
                    <a:lumMod val="85000"/>
                    <a:lumOff val="15000"/>
                  </a:schemeClr>
                </a:solidFill>
                <a:latin typeface="Times New Roman" panose="02020603050405020304" pitchFamily="18" charset="0"/>
                <a:cs typeface="Times New Roman" panose="02020603050405020304" pitchFamily="18" charset="0"/>
              </a:rPr>
              <a:t>Presented by-</a:t>
            </a:r>
          </a:p>
          <a:p>
            <a:r>
              <a:rPr lang="en-US" b="1" i="1" dirty="0">
                <a:solidFill>
                  <a:schemeClr val="tx1">
                    <a:lumMod val="85000"/>
                    <a:lumOff val="15000"/>
                  </a:schemeClr>
                </a:solidFill>
                <a:latin typeface="Times New Roman" panose="02020603050405020304" pitchFamily="18" charset="0"/>
                <a:cs typeface="Times New Roman" panose="02020603050405020304" pitchFamily="18" charset="0"/>
              </a:rPr>
              <a:t>Toma</a:t>
            </a:r>
            <a:br>
              <a:rPr lang="en-US" b="1" i="1" dirty="0">
                <a:solidFill>
                  <a:schemeClr val="tx1">
                    <a:lumMod val="85000"/>
                    <a:lumOff val="15000"/>
                  </a:schemeClr>
                </a:solidFill>
                <a:latin typeface="Times New Roman" panose="02020603050405020304" pitchFamily="18" charset="0"/>
                <a:cs typeface="Times New Roman" panose="02020603050405020304" pitchFamily="18" charset="0"/>
              </a:rPr>
            </a:br>
            <a:r>
              <a:rPr lang="en-US" b="1" i="1" dirty="0">
                <a:solidFill>
                  <a:schemeClr val="tx1">
                    <a:lumMod val="85000"/>
                    <a:lumOff val="15000"/>
                  </a:schemeClr>
                </a:solidFill>
                <a:latin typeface="Times New Roman" panose="02020603050405020304" pitchFamily="18" charset="0"/>
                <a:cs typeface="Times New Roman" panose="02020603050405020304" pitchFamily="18" charset="0"/>
              </a:rPr>
              <a:t>Ryan</a:t>
            </a:r>
            <a:br>
              <a:rPr lang="en-US" b="1" i="1" dirty="0">
                <a:solidFill>
                  <a:schemeClr val="tx1">
                    <a:lumMod val="85000"/>
                    <a:lumOff val="15000"/>
                  </a:schemeClr>
                </a:solidFill>
                <a:latin typeface="Times New Roman" panose="02020603050405020304" pitchFamily="18" charset="0"/>
                <a:cs typeface="Times New Roman" panose="02020603050405020304" pitchFamily="18" charset="0"/>
              </a:rPr>
            </a:br>
            <a:r>
              <a:rPr lang="en-US" b="1" i="1" dirty="0">
                <a:solidFill>
                  <a:schemeClr val="tx1">
                    <a:lumMod val="85000"/>
                    <a:lumOff val="15000"/>
                  </a:schemeClr>
                </a:solidFill>
                <a:latin typeface="Times New Roman" panose="02020603050405020304" pitchFamily="18" charset="0"/>
                <a:cs typeface="Times New Roman" panose="02020603050405020304" pitchFamily="18" charset="0"/>
              </a:rPr>
              <a:t>Jo</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BE494474-CF02-4368-A474-765C1ABDFD84}"/>
              </a:ext>
            </a:extLst>
          </p:cNvPr>
          <p:cNvPicPr>
            <a:picLocks noChangeAspect="1"/>
          </p:cNvPicPr>
          <p:nvPr/>
        </p:nvPicPr>
        <p:blipFill>
          <a:blip r:embed="rId3"/>
          <a:srcRect r="17671" b="13632"/>
          <a:stretch/>
        </p:blipFill>
        <p:spPr>
          <a:xfrm>
            <a:off x="-2" y="0"/>
            <a:ext cx="4670621" cy="7002297"/>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33A8B5-DF85-4A29-BFAC-A4DF3C5405E6}"/>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AE34F4DA-D750-4553-8C43-527ECF429D8D}"/>
              </a:ext>
            </a:extLst>
          </p:cNvPr>
          <p:cNvSpPr>
            <a:spLocks noGrp="1"/>
          </p:cNvSpPr>
          <p:nvPr>
            <p:ph idx="1"/>
          </p:nvPr>
        </p:nvSpPr>
        <p:spPr/>
        <p:txBody>
          <a:bodyPr/>
          <a:lstStyle/>
          <a:p>
            <a:r>
              <a:rPr lang="en-US" sz="2800" dirty="0">
                <a:solidFill>
                  <a:schemeClr val="tx1"/>
                </a:solidFill>
                <a:latin typeface="Times New Roman" panose="02020603050405020304" pitchFamily="18" charset="0"/>
                <a:cs typeface="Times New Roman" panose="02020603050405020304" pitchFamily="18" charset="0"/>
              </a:rPr>
              <a:t>“In recent times, the consumption of beef jerky has been linked to multiple illnesses and hospitalizations involving Escherichia coli or Salmonella and nationwide beef jerky recalls attributed to these pathogenic bacteria.”</a:t>
            </a:r>
          </a:p>
          <a:p>
            <a:endParaRPr lang="en-US" dirty="0"/>
          </a:p>
        </p:txBody>
      </p:sp>
    </p:spTree>
    <p:extLst>
      <p:ext uri="{BB962C8B-B14F-4D97-AF65-F5344CB8AC3E}">
        <p14:creationId xmlns:p14="http://schemas.microsoft.com/office/powerpoint/2010/main" val="9639891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8D2B8-5370-4EB9-907F-9ADA68FAD482}"/>
              </a:ext>
            </a:extLst>
          </p:cNvPr>
          <p:cNvSpPr>
            <a:spLocks noGrp="1"/>
          </p:cNvSpPr>
          <p:nvPr>
            <p:ph type="title"/>
          </p:nvPr>
        </p:nvSpPr>
        <p:spPr/>
        <p:txBody>
          <a:bodyPr/>
          <a:lstStyle/>
          <a:p>
            <a:r>
              <a:rPr lang="en-US" dirty="0"/>
              <a:t>Context</a:t>
            </a:r>
          </a:p>
        </p:txBody>
      </p:sp>
      <p:sp>
        <p:nvSpPr>
          <p:cNvPr id="3" name="Content Placeholder 2">
            <a:extLst>
              <a:ext uri="{FF2B5EF4-FFF2-40B4-BE49-F238E27FC236}">
                <a16:creationId xmlns:a16="http://schemas.microsoft.com/office/drawing/2014/main" id="{612F5B9F-D5C2-4E24-9132-58AC978583D5}"/>
              </a:ext>
            </a:extLst>
          </p:cNvPr>
          <p:cNvSpPr>
            <a:spLocks noGrp="1"/>
          </p:cNvSpPr>
          <p:nvPr>
            <p:ph idx="1"/>
          </p:nvPr>
        </p:nvSpPr>
        <p:spPr/>
        <p:txBody>
          <a:bodyPr>
            <a:normAutofit/>
          </a:bodyPr>
          <a:lstStyle/>
          <a:p>
            <a:r>
              <a:rPr lang="en-US" sz="2000" dirty="0">
                <a:solidFill>
                  <a:schemeClr val="tx1"/>
                </a:solidFill>
                <a:latin typeface="Times New Roman" panose="02020603050405020304" pitchFamily="18" charset="0"/>
                <a:cs typeface="Times New Roman" panose="02020603050405020304" pitchFamily="18" charset="0"/>
              </a:rPr>
              <a:t>A study evaluated the effect of two different inoculation methods (dry and wet) on the Salmonella population in beef jerky of varying thicknesses. The beef jerky samples were divided into two main groups based on inoculation methods: Dry Inoculation and Wet Inoculation. Each of these main groups was further divided into sub-groups based on thickness: 1/4 and 1/8 inch.</a:t>
            </a:r>
          </a:p>
          <a:p>
            <a:r>
              <a:rPr lang="en-US" sz="2000" dirty="0">
                <a:solidFill>
                  <a:schemeClr val="tx1"/>
                </a:solidFill>
                <a:latin typeface="Times New Roman" panose="02020603050405020304" pitchFamily="18" charset="0"/>
                <a:cs typeface="Times New Roman" panose="02020603050405020304" pitchFamily="18" charset="0"/>
              </a:rPr>
              <a:t>The objective of the study was to determine the survival rates of Salmonella population when processed in a commercial dehydrator, as well as to assess the impact of inoculation method and thickness on the Salmonella population.</a:t>
            </a:r>
          </a:p>
        </p:txBody>
      </p:sp>
    </p:spTree>
    <p:extLst>
      <p:ext uri="{BB962C8B-B14F-4D97-AF65-F5344CB8AC3E}">
        <p14:creationId xmlns:p14="http://schemas.microsoft.com/office/powerpoint/2010/main" val="39005084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8D2B8-5370-4EB9-907F-9ADA68FAD482}"/>
              </a:ext>
            </a:extLst>
          </p:cNvPr>
          <p:cNvSpPr>
            <a:spLocks noGrp="1"/>
          </p:cNvSpPr>
          <p:nvPr>
            <p:ph type="title"/>
          </p:nvPr>
        </p:nvSpPr>
        <p:spPr/>
        <p:txBody>
          <a:bodyPr/>
          <a:lstStyle/>
          <a:p>
            <a:r>
              <a:rPr lang="en-US" dirty="0"/>
              <a:t>Context</a:t>
            </a:r>
          </a:p>
        </p:txBody>
      </p:sp>
      <p:sp>
        <p:nvSpPr>
          <p:cNvPr id="3" name="Content Placeholder 2">
            <a:extLst>
              <a:ext uri="{FF2B5EF4-FFF2-40B4-BE49-F238E27FC236}">
                <a16:creationId xmlns:a16="http://schemas.microsoft.com/office/drawing/2014/main" id="{612F5B9F-D5C2-4E24-9132-58AC978583D5}"/>
              </a:ext>
            </a:extLst>
          </p:cNvPr>
          <p:cNvSpPr>
            <a:spLocks noGrp="1"/>
          </p:cNvSpPr>
          <p:nvPr>
            <p:ph idx="1"/>
          </p:nvPr>
        </p:nvSpPr>
        <p:spPr/>
        <p:txBody>
          <a:bodyPr>
            <a:normAutofit/>
          </a:bodyPr>
          <a:lstStyle/>
          <a:p>
            <a:r>
              <a:rPr lang="en-US" sz="2800" dirty="0">
                <a:solidFill>
                  <a:schemeClr val="tx1"/>
                </a:solidFill>
                <a:latin typeface="Times New Roman" panose="02020603050405020304" pitchFamily="18" charset="0"/>
                <a:cs typeface="Times New Roman" panose="02020603050405020304" pitchFamily="18" charset="0"/>
              </a:rPr>
              <a:t>Variables</a:t>
            </a:r>
          </a:p>
          <a:p>
            <a:pPr lvl="1">
              <a:buFont typeface="Arial" panose="020B0604020202020204" pitchFamily="34" charset="0"/>
              <a:buChar char="•"/>
            </a:pPr>
            <a:r>
              <a:rPr lang="en-US" sz="2800" dirty="0">
                <a:solidFill>
                  <a:schemeClr val="tx1"/>
                </a:solidFill>
                <a:latin typeface="Times New Roman" panose="02020603050405020304" pitchFamily="18" charset="0"/>
                <a:cs typeface="Times New Roman" panose="02020603050405020304" pitchFamily="18" charset="0"/>
              </a:rPr>
              <a:t>Microbial counts</a:t>
            </a:r>
          </a:p>
          <a:p>
            <a:pPr lvl="1">
              <a:buFont typeface="Arial" panose="020B0604020202020204" pitchFamily="34" charset="0"/>
              <a:buChar char="•"/>
            </a:pPr>
            <a:r>
              <a:rPr lang="en-US" sz="2800" dirty="0">
                <a:solidFill>
                  <a:schemeClr val="tx1"/>
                </a:solidFill>
                <a:latin typeface="Times New Roman" panose="02020603050405020304" pitchFamily="18" charset="0"/>
                <a:cs typeface="Times New Roman" panose="02020603050405020304" pitchFamily="18" charset="0"/>
              </a:rPr>
              <a:t>Inoculation method</a:t>
            </a:r>
          </a:p>
          <a:p>
            <a:pPr lvl="3">
              <a:buFont typeface="Arial" panose="020B0604020202020204" pitchFamily="34" charset="0"/>
              <a:buChar char="•"/>
            </a:pPr>
            <a:r>
              <a:rPr lang="en-US" sz="2800" dirty="0">
                <a:solidFill>
                  <a:schemeClr val="tx1"/>
                </a:solidFill>
                <a:latin typeface="Times New Roman" panose="02020603050405020304" pitchFamily="18" charset="0"/>
                <a:cs typeface="Times New Roman" panose="02020603050405020304" pitchFamily="18" charset="0"/>
              </a:rPr>
              <a:t>2 methods: dry and wet</a:t>
            </a:r>
          </a:p>
          <a:p>
            <a:pPr lvl="1">
              <a:buFont typeface="Arial" panose="020B0604020202020204" pitchFamily="34" charset="0"/>
              <a:buChar char="•"/>
            </a:pPr>
            <a:r>
              <a:rPr lang="en-US" sz="2800" dirty="0">
                <a:solidFill>
                  <a:schemeClr val="tx1"/>
                </a:solidFill>
                <a:latin typeface="Times New Roman" panose="02020603050405020304" pitchFamily="18" charset="0"/>
                <a:cs typeface="Times New Roman" panose="02020603050405020304" pitchFamily="18" charset="0"/>
              </a:rPr>
              <a:t>Thickness</a:t>
            </a:r>
          </a:p>
          <a:p>
            <a:pPr lvl="3">
              <a:buFont typeface="Arial" panose="020B0604020202020204" pitchFamily="34" charset="0"/>
              <a:buChar char="•"/>
            </a:pPr>
            <a:r>
              <a:rPr lang="en-US" sz="2800" dirty="0">
                <a:solidFill>
                  <a:schemeClr val="tx1"/>
                </a:solidFill>
                <a:latin typeface="Times New Roman" panose="02020603050405020304" pitchFamily="18" charset="0"/>
                <a:cs typeface="Times New Roman" panose="02020603050405020304" pitchFamily="18" charset="0"/>
              </a:rPr>
              <a:t>2 levels: one fourth and one eighth of an inch</a:t>
            </a:r>
          </a:p>
        </p:txBody>
      </p:sp>
    </p:spTree>
    <p:extLst>
      <p:ext uri="{BB962C8B-B14F-4D97-AF65-F5344CB8AC3E}">
        <p14:creationId xmlns:p14="http://schemas.microsoft.com/office/powerpoint/2010/main" val="189594986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8D2B8-5370-4EB9-907F-9ADA68FAD482}"/>
              </a:ext>
            </a:extLst>
          </p:cNvPr>
          <p:cNvSpPr>
            <a:spLocks noGrp="1"/>
          </p:cNvSpPr>
          <p:nvPr>
            <p:ph type="title"/>
          </p:nvPr>
        </p:nvSpPr>
        <p:spPr/>
        <p:txBody>
          <a:bodyPr/>
          <a:lstStyle/>
          <a:p>
            <a:r>
              <a:rPr lang="en-US" dirty="0"/>
              <a:t>Context</a:t>
            </a:r>
          </a:p>
        </p:txBody>
      </p:sp>
      <p:graphicFrame>
        <p:nvGraphicFramePr>
          <p:cNvPr id="4" name="Content Placeholder 3">
            <a:extLst>
              <a:ext uri="{FF2B5EF4-FFF2-40B4-BE49-F238E27FC236}">
                <a16:creationId xmlns:a16="http://schemas.microsoft.com/office/drawing/2014/main" id="{22CE28A3-F223-52D4-6E75-53865330A8B3}"/>
              </a:ext>
            </a:extLst>
          </p:cNvPr>
          <p:cNvGraphicFramePr>
            <a:graphicFrameLocks noGrp="1" noChangeAspect="1"/>
          </p:cNvGraphicFramePr>
          <p:nvPr>
            <p:ph idx="1"/>
            <p:extLst>
              <p:ext uri="{D42A27DB-BD31-4B8C-83A1-F6EECF244321}">
                <p14:modId xmlns:p14="http://schemas.microsoft.com/office/powerpoint/2010/main" val="3967100548"/>
              </p:ext>
            </p:extLst>
          </p:nvPr>
        </p:nvGraphicFramePr>
        <p:xfrm>
          <a:off x="2639017" y="2002790"/>
          <a:ext cx="6913965" cy="3803649"/>
        </p:xfrm>
        <a:graphic>
          <a:graphicData uri="http://schemas.openxmlformats.org/presentationml/2006/ole">
            <mc:AlternateContent xmlns:mc="http://schemas.openxmlformats.org/markup-compatibility/2006">
              <mc:Choice xmlns:v="urn:schemas-microsoft-com:vml" Requires="v">
                <p:oleObj name="Worksheet" r:id="rId2" imgW="2562155" imgH="1409564" progId="Excel.Sheet.12">
                  <p:embed/>
                </p:oleObj>
              </mc:Choice>
              <mc:Fallback>
                <p:oleObj name="Worksheet" r:id="rId2" imgW="2562155" imgH="1409564" progId="Excel.Sheet.12">
                  <p:embed/>
                  <p:pic>
                    <p:nvPicPr>
                      <p:cNvPr id="4" name="Content Placeholder 3">
                        <a:extLst>
                          <a:ext uri="{FF2B5EF4-FFF2-40B4-BE49-F238E27FC236}">
                            <a16:creationId xmlns:a16="http://schemas.microsoft.com/office/drawing/2014/main" id="{22CE28A3-F223-52D4-6E75-53865330A8B3}"/>
                          </a:ext>
                        </a:extLst>
                      </p:cNvPr>
                      <p:cNvPicPr/>
                      <p:nvPr/>
                    </p:nvPicPr>
                    <p:blipFill>
                      <a:blip r:embed="rId3"/>
                      <a:stretch>
                        <a:fillRect/>
                      </a:stretch>
                    </p:blipFill>
                    <p:spPr>
                      <a:xfrm>
                        <a:off x="2639017" y="2002790"/>
                        <a:ext cx="6913965" cy="3803649"/>
                      </a:xfrm>
                      <a:prstGeom prst="rect">
                        <a:avLst/>
                      </a:prstGeom>
                    </p:spPr>
                  </p:pic>
                </p:oleObj>
              </mc:Fallback>
            </mc:AlternateContent>
          </a:graphicData>
        </a:graphic>
      </p:graphicFrame>
    </p:spTree>
    <p:extLst>
      <p:ext uri="{BB962C8B-B14F-4D97-AF65-F5344CB8AC3E}">
        <p14:creationId xmlns:p14="http://schemas.microsoft.com/office/powerpoint/2010/main" val="3296955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4A698-90E2-4F54-AF27-D5F00DC47F65}"/>
              </a:ext>
            </a:extLst>
          </p:cNvPr>
          <p:cNvSpPr>
            <a:spLocks noGrp="1"/>
          </p:cNvSpPr>
          <p:nvPr>
            <p:ph type="title"/>
          </p:nvPr>
        </p:nvSpPr>
        <p:spPr/>
        <p:txBody>
          <a:bodyPr/>
          <a:lstStyle/>
          <a:p>
            <a:r>
              <a:rPr lang="en-US" dirty="0"/>
              <a:t>Suggested Model</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8C93EE9A-BEC7-4053-932B-0B69541E0597}"/>
                  </a:ext>
                </a:extLst>
              </p:cNvPr>
              <p:cNvSpPr>
                <a:spLocks noGrp="1"/>
              </p:cNvSpPr>
              <p:nvPr>
                <p:ph idx="1"/>
              </p:nvPr>
            </p:nvSpPr>
            <p:spPr>
              <a:xfrm>
                <a:off x="624840" y="2108201"/>
                <a:ext cx="10988040" cy="3926839"/>
              </a:xfrm>
            </p:spPr>
            <p:txBody>
              <a:bodyPr>
                <a:normAutofit fontScale="40000" lnSpcReduction="20000"/>
              </a:bodyPr>
              <a:lstStyle/>
              <a:p>
                <a:pPr marL="0" marR="0">
                  <a:lnSpc>
                    <a:spcPct val="115000"/>
                  </a:lnSpc>
                  <a:spcBef>
                    <a:spcPts val="0"/>
                  </a:spcBef>
                  <a:spcAft>
                    <a:spcPts val="800"/>
                  </a:spcAft>
                </a:pPr>
                <a:r>
                  <a:rPr lang="en-US" sz="6000" b="1"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Two-Way RCBD Model (Mixed Model)</a:t>
                </a:r>
                <a:endParaRPr lang="en-US" sz="6000" b="0" i="1" kern="0" dirty="0">
                  <a:solidFill>
                    <a:schemeClr val="tx1"/>
                  </a:solidFill>
                  <a:latin typeface="Cambria Math" panose="02040503050406030204" pitchFamily="18" charset="0"/>
                  <a:ea typeface="Times New Roman" panose="02020603050405020304" pitchFamily="18" charset="0"/>
                  <a:cs typeface="Times New Roman" panose="02020603050405020304" pitchFamily="18" charset="0"/>
                </a:endParaRPr>
              </a:p>
              <a:p>
                <a:pPr marL="0" indent="0">
                  <a:lnSpc>
                    <a:spcPct val="115000"/>
                  </a:lnSpc>
                  <a:spcBef>
                    <a:spcPts val="0"/>
                  </a:spcBef>
                  <a:spcAft>
                    <a:spcPts val="0"/>
                  </a:spcAft>
                  <a:buNone/>
                </a:pPr>
                <a14:m>
                  <m:oMathPara xmlns:m="http://schemas.openxmlformats.org/officeDocument/2006/math">
                    <m:oMathParaPr>
                      <m:jc m:val="center"/>
                    </m:oMathParaPr>
                    <m:oMath xmlns:m="http://schemas.openxmlformats.org/officeDocument/2006/math">
                      <m:sSub>
                        <m:sSubPr>
                          <m:ctrlP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𝑦</m:t>
                          </m:r>
                        </m:e>
                        <m: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𝑖𝑗𝑘</m:t>
                          </m:r>
                        </m:sub>
                      </m:s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=µ+</m:t>
                      </m:r>
                      <m:sSub>
                        <m:sSubPr>
                          <m:ctrlP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l-GR"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𝛼</m:t>
                          </m:r>
                        </m:e>
                        <m: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m:t>
                          </m:r>
                        </m:sub>
                      </m:s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l-GR" sz="6000" i="1" ker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𝛽</m:t>
                          </m:r>
                        </m:e>
                        <m: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𝑗</m:t>
                          </m:r>
                        </m:sub>
                      </m:s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d>
                            <m:dPr>
                              <m:ctrlP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r>
                                <a:rPr lang="el-GR"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𝛼𝛽</m:t>
                              </m:r>
                            </m:e>
                          </m:d>
                        </m:e>
                        <m: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𝑖𝑗</m:t>
                          </m:r>
                        </m:sub>
                      </m:s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l-GR"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𝜏</m:t>
                          </m:r>
                        </m:e>
                        <m: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𝑘</m:t>
                          </m:r>
                        </m:sub>
                      </m:s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m:t>
                      </m:r>
                      <m:sSub>
                        <m:sSubPr>
                          <m:ctrlP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l-GR"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𝜖</m:t>
                          </m:r>
                        </m:e>
                        <m:sub>
                          <m:r>
                            <a:rPr lang="en-US" sz="60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𝑖𝑗𝑘</m:t>
                          </m:r>
                        </m:sub>
                      </m:sSub>
                    </m:oMath>
                  </m:oMathPara>
                </a14:m>
                <a:endParaRPr lang="en-US" sz="6000" i="1" kern="100" dirty="0">
                  <a:solidFill>
                    <a:schemeClr val="tx1"/>
                  </a:solidFill>
                  <a:latin typeface="Times New Roman" panose="02020603050405020304" pitchFamily="18" charset="0"/>
                  <a:ea typeface="Aptos"/>
                  <a:cs typeface="Times New Roman" panose="02020603050405020304" pitchFamily="18" charset="0"/>
                </a:endParaRPr>
              </a:p>
              <a:p>
                <a:pPr marL="0" marR="0">
                  <a:lnSpc>
                    <a:spcPct val="115000"/>
                  </a:lnSpc>
                  <a:spcBef>
                    <a:spcPts val="0"/>
                  </a:spcBef>
                  <a:spcAft>
                    <a:spcPts val="0"/>
                  </a:spcAft>
                </a:pPr>
                <a:endPar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14:m>
                  <m:oMath xmlns:m="http://schemas.openxmlformats.org/officeDocument/2006/math">
                    <m:sSub>
                      <m:sSubPr>
                        <m:ctrlP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𝑦</m:t>
                        </m:r>
                      </m:e>
                      <m:sub>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𝑖𝑗𝑘</m:t>
                        </m:r>
                      </m:sub>
                    </m:sSub>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 </m:t>
                    </m:r>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is the response for inoculation method </a:t>
                </a:r>
                <a14:m>
                  <m:oMath xmlns:m="http://schemas.openxmlformats.org/officeDocument/2006/math">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m:t>
                    </m:r>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thickness </a:t>
                </a:r>
                <a14:m>
                  <m:oMath xmlns:m="http://schemas.openxmlformats.org/officeDocument/2006/math">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𝑗</m:t>
                    </m:r>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and block </a:t>
                </a:r>
                <a14:m>
                  <m:oMath xmlns:m="http://schemas.openxmlformats.org/officeDocument/2006/math">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𝑘</m:t>
                    </m:r>
                  </m:oMath>
                </a14:m>
                <a:endParaRPr lang="en-US" sz="4200" kern="100" dirty="0">
                  <a:solidFill>
                    <a:schemeClr val="tx1"/>
                  </a:solidFill>
                  <a:latin typeface="Times New Roman" panose="02020603050405020304" pitchFamily="18" charset="0"/>
                  <a:ea typeface="Aptos"/>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14:m>
                  <m:oMath xmlns:m="http://schemas.openxmlformats.org/officeDocument/2006/math">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µ</m:t>
                    </m:r>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is the overall mean</a:t>
                </a:r>
                <a:endParaRPr lang="en-US" sz="4200" kern="100" dirty="0">
                  <a:solidFill>
                    <a:schemeClr val="tx1"/>
                  </a:solidFill>
                  <a:latin typeface="Times New Roman" panose="02020603050405020304" pitchFamily="18" charset="0"/>
                  <a:ea typeface="Aptos"/>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14:m>
                  <m:oMath xmlns:m="http://schemas.openxmlformats.org/officeDocument/2006/math">
                    <m:sSub>
                      <m:sSubPr>
                        <m:ctrlP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l-GR"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𝛼</m:t>
                        </m:r>
                      </m:e>
                      <m:sub>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m:t>
                        </m:r>
                      </m:sub>
                    </m:sSub>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is the fixed effect of inoculation method </a:t>
                </a:r>
                <a14:m>
                  <m:oMath xmlns:m="http://schemas.openxmlformats.org/officeDocument/2006/math">
                    <m:r>
                      <a:rPr lang="en-US" sz="4200" i="1" ker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m:t>
                    </m:r>
                  </m:oMath>
                </a14:m>
                <a:endPar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342900" indent="-342900">
                  <a:lnSpc>
                    <a:spcPct val="115000"/>
                  </a:lnSpc>
                  <a:spcBef>
                    <a:spcPts val="0"/>
                  </a:spcBef>
                  <a:spcAft>
                    <a:spcPts val="800"/>
                  </a:spcAft>
                  <a:buSzPts val="1000"/>
                  <a:buFont typeface="Symbol" panose="05050102010706020507" pitchFamily="18" charset="2"/>
                  <a:buChar char=""/>
                  <a:tabLst>
                    <a:tab pos="457200" algn="l"/>
                  </a:tabLst>
                </a:pPr>
                <a14:m>
                  <m:oMath xmlns:m="http://schemas.openxmlformats.org/officeDocument/2006/math">
                    <m:sSub>
                      <m:sSubPr>
                        <m:ctrlP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l-GR" sz="4200" i="1" ker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𝛽</m:t>
                        </m:r>
                      </m:e>
                      <m:sub>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𝑗</m:t>
                        </m:r>
                      </m:sub>
                    </m:sSub>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 </m:t>
                    </m:r>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is the fixed effect of thickness </a:t>
                </a:r>
                <a14:m>
                  <m:oMath xmlns:m="http://schemas.openxmlformats.org/officeDocument/2006/math">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𝑗</m:t>
                    </m:r>
                  </m:oMath>
                </a14:m>
                <a:endPar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14:m>
                  <m:oMath xmlns:m="http://schemas.openxmlformats.org/officeDocument/2006/math">
                    <m:sSub>
                      <m:sSubPr>
                        <m:ctrlP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d>
                          <m:dPr>
                            <m:ctrlP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dPr>
                          <m:e>
                            <m:r>
                              <a:rPr lang="el-GR"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𝛼𝛽</m:t>
                            </m:r>
                          </m:e>
                        </m:d>
                      </m:e>
                      <m:sub>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𝑖𝑗</m:t>
                        </m:r>
                      </m:sub>
                    </m:sSub>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is the interaction effect between inoculation method and thickness</a:t>
                </a:r>
                <a:endParaRPr lang="en-US" sz="4200" kern="100" dirty="0">
                  <a:solidFill>
                    <a:schemeClr val="tx1"/>
                  </a:solidFill>
                  <a:latin typeface="Times New Roman" panose="02020603050405020304" pitchFamily="18" charset="0"/>
                  <a:ea typeface="Aptos"/>
                  <a:cs typeface="Times New Roman" panose="02020603050405020304" pitchFamily="18" charset="0"/>
                </a:endParaRP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14:m>
                  <m:oMath xmlns:m="http://schemas.openxmlformats.org/officeDocument/2006/math">
                    <m:sSub>
                      <m:sSubPr>
                        <m:ctrlP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l-GR"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𝜏</m:t>
                        </m:r>
                      </m:e>
                      <m:sub>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𝑘</m:t>
                        </m:r>
                      </m:sub>
                    </m:sSub>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is the random effect of block </a:t>
                </a:r>
                <a14:m>
                  <m:oMath xmlns:m="http://schemas.openxmlformats.org/officeDocument/2006/math">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𝑘</m:t>
                    </m:r>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a:t>
                </a:r>
              </a:p>
              <a:p>
                <a:pPr marL="342900" marR="0" lvl="0" indent="-342900">
                  <a:lnSpc>
                    <a:spcPct val="115000"/>
                  </a:lnSpc>
                  <a:spcBef>
                    <a:spcPts val="0"/>
                  </a:spcBef>
                  <a:spcAft>
                    <a:spcPts val="800"/>
                  </a:spcAft>
                  <a:buSzPts val="1000"/>
                  <a:buFont typeface="Symbol" panose="05050102010706020507" pitchFamily="18" charset="2"/>
                  <a:buChar char=""/>
                  <a:tabLst>
                    <a:tab pos="457200" algn="l"/>
                  </a:tabLst>
                </a:pPr>
                <a14:m>
                  <m:oMath xmlns:m="http://schemas.openxmlformats.org/officeDocument/2006/math">
                    <m:sSub>
                      <m:sSubPr>
                        <m:ctrlP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ctrlPr>
                      </m:sSubPr>
                      <m:e>
                        <m:r>
                          <a:rPr lang="el-GR"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𝜖</m:t>
                        </m:r>
                      </m:e>
                      <m:sub>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𝑖𝑗𝑘</m:t>
                        </m:r>
                      </m:sub>
                    </m:sSub>
                    <m:r>
                      <a:rPr lang="en-US" sz="4200" b="0" i="1" kern="0" smtClean="0">
                        <a:solidFill>
                          <a:schemeClr val="tx1"/>
                        </a:solidFill>
                        <a:latin typeface="Cambria Math" panose="02040503050406030204" pitchFamily="18" charset="0"/>
                        <a:ea typeface="Times New Roman" panose="02020603050405020304" pitchFamily="18" charset="0"/>
                        <a:cs typeface="Times New Roman" panose="02020603050405020304" pitchFamily="18" charset="0"/>
                      </a:rPr>
                      <m:t> </m:t>
                    </m:r>
                  </m:oMath>
                </a14:m>
                <a:r>
                  <a:rPr lang="en-US" sz="4200" kern="0" dirty="0">
                    <a:solidFill>
                      <a:schemeClr val="tx1"/>
                    </a:solidFill>
                    <a:latin typeface="Times New Roman" panose="02020603050405020304" pitchFamily="18" charset="0"/>
                    <a:ea typeface="Times New Roman" panose="02020603050405020304" pitchFamily="18" charset="0"/>
                    <a:cs typeface="Times New Roman" panose="02020603050405020304" pitchFamily="18" charset="0"/>
                  </a:rPr>
                  <a:t> is the random error term</a:t>
                </a:r>
                <a:endParaRPr lang="en-US" sz="4200" kern="100" dirty="0">
                  <a:solidFill>
                    <a:schemeClr val="tx1"/>
                  </a:solidFill>
                  <a:latin typeface="Times New Roman" panose="02020603050405020304" pitchFamily="18" charset="0"/>
                  <a:ea typeface="Aptos"/>
                  <a:cs typeface="Times New Roman" panose="02020603050405020304" pitchFamily="18" charset="0"/>
                </a:endParaRPr>
              </a:p>
              <a:p>
                <a:endParaRPr lang="en-US" dirty="0"/>
              </a:p>
            </p:txBody>
          </p:sp>
        </mc:Choice>
        <mc:Fallback xmlns="">
          <p:sp>
            <p:nvSpPr>
              <p:cNvPr id="3" name="Content Placeholder 2">
                <a:extLst>
                  <a:ext uri="{FF2B5EF4-FFF2-40B4-BE49-F238E27FC236}">
                    <a16:creationId xmlns:a16="http://schemas.microsoft.com/office/drawing/2014/main" id="{8C93EE9A-BEC7-4053-932B-0B69541E0597}"/>
                  </a:ext>
                </a:extLst>
              </p:cNvPr>
              <p:cNvSpPr>
                <a:spLocks noGrp="1" noRot="1" noChangeAspect="1" noMove="1" noResize="1" noEditPoints="1" noAdjustHandles="1" noChangeArrowheads="1" noChangeShapeType="1" noTextEdit="1"/>
              </p:cNvSpPr>
              <p:nvPr>
                <p:ph idx="1"/>
              </p:nvPr>
            </p:nvSpPr>
            <p:spPr>
              <a:xfrm>
                <a:off x="624840" y="2108201"/>
                <a:ext cx="10988040" cy="3926839"/>
              </a:xfrm>
              <a:blipFill>
                <a:blip r:embed="rId2"/>
                <a:stretch>
                  <a:fillRect l="-888" t="-1708"/>
                </a:stretch>
              </a:blipFill>
            </p:spPr>
            <p:txBody>
              <a:bodyPr/>
              <a:lstStyle/>
              <a:p>
                <a:r>
                  <a:rPr lang="en-US">
                    <a:noFill/>
                  </a:rPr>
                  <a:t> </a:t>
                </a:r>
              </a:p>
            </p:txBody>
          </p:sp>
        </mc:Fallback>
      </mc:AlternateContent>
    </p:spTree>
    <p:extLst>
      <p:ext uri="{BB962C8B-B14F-4D97-AF65-F5344CB8AC3E}">
        <p14:creationId xmlns:p14="http://schemas.microsoft.com/office/powerpoint/2010/main" val="790430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B7755-D8DC-49CB-9DA1-1F05D2C5FEA0}"/>
              </a:ext>
            </a:extLst>
          </p:cNvPr>
          <p:cNvSpPr>
            <a:spLocks noGrp="1"/>
          </p:cNvSpPr>
          <p:nvPr>
            <p:ph type="title"/>
          </p:nvPr>
        </p:nvSpPr>
        <p:spPr/>
        <p:txBody>
          <a:bodyPr/>
          <a:lstStyle/>
          <a:p>
            <a:r>
              <a:rPr lang="en-US" dirty="0"/>
              <a:t>Dataset</a:t>
            </a:r>
          </a:p>
        </p:txBody>
      </p:sp>
      <p:graphicFrame>
        <p:nvGraphicFramePr>
          <p:cNvPr id="4" name="Content Placeholder 3">
            <a:extLst>
              <a:ext uri="{FF2B5EF4-FFF2-40B4-BE49-F238E27FC236}">
                <a16:creationId xmlns:a16="http://schemas.microsoft.com/office/drawing/2014/main" id="{C869ECEF-69F2-44DA-AA84-16C50EB511FA}"/>
              </a:ext>
            </a:extLst>
          </p:cNvPr>
          <p:cNvGraphicFramePr>
            <a:graphicFrameLocks noGrp="1" noChangeAspect="1"/>
          </p:cNvGraphicFramePr>
          <p:nvPr>
            <p:ph idx="1"/>
            <p:extLst>
              <p:ext uri="{D42A27DB-BD31-4B8C-83A1-F6EECF244321}">
                <p14:modId xmlns:p14="http://schemas.microsoft.com/office/powerpoint/2010/main" val="2131783739"/>
              </p:ext>
            </p:extLst>
          </p:nvPr>
        </p:nvGraphicFramePr>
        <p:xfrm>
          <a:off x="4105275" y="2190750"/>
          <a:ext cx="3979863" cy="3362325"/>
        </p:xfrm>
        <a:graphic>
          <a:graphicData uri="http://schemas.openxmlformats.org/presentationml/2006/ole">
            <mc:AlternateContent xmlns:mc="http://schemas.openxmlformats.org/markup-compatibility/2006">
              <mc:Choice xmlns:v="urn:schemas-microsoft-com:vml" Requires="v">
                <p:oleObj name="Worksheet" r:id="rId2" imgW="2943206" imgH="2486025" progId="Excel.Sheet.12">
                  <p:embed/>
                </p:oleObj>
              </mc:Choice>
              <mc:Fallback>
                <p:oleObj name="Worksheet" r:id="rId2" imgW="2943206" imgH="2486025" progId="Excel.Sheet.12">
                  <p:embed/>
                  <p:pic>
                    <p:nvPicPr>
                      <p:cNvPr id="4" name="Content Placeholder 3">
                        <a:extLst>
                          <a:ext uri="{FF2B5EF4-FFF2-40B4-BE49-F238E27FC236}">
                            <a16:creationId xmlns:a16="http://schemas.microsoft.com/office/drawing/2014/main" id="{C869ECEF-69F2-44DA-AA84-16C50EB511FA}"/>
                          </a:ext>
                        </a:extLst>
                      </p:cNvPr>
                      <p:cNvPicPr/>
                      <p:nvPr/>
                    </p:nvPicPr>
                    <p:blipFill>
                      <a:blip r:embed="rId3"/>
                      <a:stretch>
                        <a:fillRect/>
                      </a:stretch>
                    </p:blipFill>
                    <p:spPr>
                      <a:xfrm>
                        <a:off x="4105275" y="2190750"/>
                        <a:ext cx="3979863" cy="3362325"/>
                      </a:xfrm>
                      <a:prstGeom prst="rect">
                        <a:avLst/>
                      </a:prstGeom>
                    </p:spPr>
                  </p:pic>
                </p:oleObj>
              </mc:Fallback>
            </mc:AlternateContent>
          </a:graphicData>
        </a:graphic>
      </p:graphicFrame>
    </p:spTree>
    <p:extLst>
      <p:ext uri="{BB962C8B-B14F-4D97-AF65-F5344CB8AC3E}">
        <p14:creationId xmlns:p14="http://schemas.microsoft.com/office/powerpoint/2010/main" val="7164587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8F87A-9E9F-41FA-F042-EBF47F009CF3}"/>
              </a:ext>
            </a:extLst>
          </p:cNvPr>
          <p:cNvSpPr>
            <a:spLocks noGrp="1"/>
          </p:cNvSpPr>
          <p:nvPr>
            <p:ph type="title"/>
          </p:nvPr>
        </p:nvSpPr>
        <p:spPr/>
        <p:txBody>
          <a:bodyPr/>
          <a:lstStyle/>
          <a:p>
            <a:r>
              <a:rPr lang="en-US" dirty="0"/>
              <a:t>References</a:t>
            </a:r>
          </a:p>
        </p:txBody>
      </p:sp>
      <p:sp>
        <p:nvSpPr>
          <p:cNvPr id="6" name="Content Placeholder 5">
            <a:extLst>
              <a:ext uri="{FF2B5EF4-FFF2-40B4-BE49-F238E27FC236}">
                <a16:creationId xmlns:a16="http://schemas.microsoft.com/office/drawing/2014/main" id="{4997256C-FAAC-3195-9861-28A211FBAF4D}"/>
              </a:ext>
            </a:extLst>
          </p:cNvPr>
          <p:cNvSpPr>
            <a:spLocks noGrp="1"/>
          </p:cNvSpPr>
          <p:nvPr>
            <p:ph idx="1"/>
          </p:nvPr>
        </p:nvSpPr>
        <p:spPr/>
        <p:txBody>
          <a:bodyPr>
            <a:normAutofit fontScale="92500" lnSpcReduction="20000"/>
          </a:bodyPr>
          <a:lstStyle/>
          <a:p>
            <a:r>
              <a:rPr lang="en-US" dirty="0"/>
              <a:t>Brown, Jessica, et al. “Inactivation of Salmonella Enterica, Escherichia Coli O157:H7, and Campylobacter </a:t>
            </a:r>
            <a:r>
              <a:rPr lang="en-US" dirty="0" err="1"/>
              <a:t>Jejuni</a:t>
            </a:r>
            <a:r>
              <a:rPr lang="en-US" dirty="0"/>
              <a:t> in a Restructured Beef Jerky Developed for Production in Ethiopia.” Meat and Muscle Biology, vol. 8, no. 1, 22 Apr. 2024, www.iastatedigitalpress.com/mmb/article/id/16091/, </a:t>
            </a:r>
            <a:r>
              <a:rPr lang="en-US" dirty="0">
                <a:hlinkClick r:id="rId2"/>
              </a:rPr>
              <a:t>https://doi.org/10.22175/mmb.16091. Accessed 26 Sept. 2024</a:t>
            </a:r>
            <a:r>
              <a:rPr lang="en-US" dirty="0"/>
              <a:t>.</a:t>
            </a:r>
          </a:p>
          <a:p>
            <a:r>
              <a:rPr lang="en-US" dirty="0"/>
              <a:t>“Jerky and Food Safety | Food Safety and Inspection Service.” Usda.gov, USDA, 2023, www.fsis.usda.gov/food-safety/safe-food-handling-and-preparation/meat-fish/jerky. Accessed 25 Sept. 2024.</a:t>
            </a:r>
          </a:p>
          <a:p>
            <a:r>
              <a:rPr lang="en-US" dirty="0"/>
              <a:t>RANDOMIZED COMPLETE BLOCK DESIGN (RCBD). North Dakota State University. </a:t>
            </a:r>
            <a:r>
              <a:rPr lang="en-US" dirty="0">
                <a:hlinkClick r:id="rId3"/>
              </a:rPr>
              <a:t>https://www.ndsu.edu/faculty/horsley/RCBD_revised_notes.pdf</a:t>
            </a:r>
            <a:r>
              <a:rPr lang="en-US" dirty="0"/>
              <a:t>.</a:t>
            </a:r>
          </a:p>
          <a:p>
            <a:r>
              <a:rPr lang="en-US" dirty="0"/>
              <a:t>“Texas Firm Recalls Beef Jerky Products due to Possible Salmonella Contamination | Food Safety and Inspection Service.” Www.fsis.usda.gov, USDA, 7 Nov. 2011, www.fsis.usda.gov/recalls-alerts/texas-firm-recalls-beef-jerky-products-due-possible-salmonella-contamination. Accessed 25 Sept. 2024.</a:t>
            </a:r>
          </a:p>
        </p:txBody>
      </p:sp>
    </p:spTree>
    <p:extLst>
      <p:ext uri="{BB962C8B-B14F-4D97-AF65-F5344CB8AC3E}">
        <p14:creationId xmlns:p14="http://schemas.microsoft.com/office/powerpoint/2010/main" val="39783403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097280" y="758952"/>
            <a:ext cx="10058400" cy="3892168"/>
          </a:xfrm>
        </p:spPr>
        <p:txBody>
          <a:bodyPr anchor="ctr">
            <a:normAutofit/>
          </a:bodyPr>
          <a:lstStyle/>
          <a:p>
            <a:pPr lvl="0"/>
            <a:r>
              <a:rPr lang="en-US" sz="4800" i="1" dirty="0">
                <a:solidFill>
                  <a:srgbClr val="FFFFFF"/>
                </a:solidFill>
              </a:rPr>
              <a:t>Thank You!</a:t>
            </a:r>
            <a:br>
              <a:rPr lang="en-US" sz="4800" i="1" dirty="0">
                <a:solidFill>
                  <a:srgbClr val="FFFFFF"/>
                </a:solidFill>
              </a:rPr>
            </a:br>
            <a:r>
              <a:rPr lang="en-US" sz="4800" i="1" dirty="0">
                <a:solidFill>
                  <a:srgbClr val="FFFFFF"/>
                </a:solidFill>
              </a:rPr>
              <a:t>Question?</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Tree>
    <p:extLst>
      <p:ext uri="{BB962C8B-B14F-4D97-AF65-F5344CB8AC3E}">
        <p14:creationId xmlns:p14="http://schemas.microsoft.com/office/powerpoint/2010/main" val="19171460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TM02900769[[fn=Retrospect]]</Template>
  <TotalTime>0</TotalTime>
  <Words>486</Words>
  <Application>Microsoft Office PowerPoint</Application>
  <PresentationFormat>Widescreen</PresentationFormat>
  <Paragraphs>34</Paragraphs>
  <Slides>9</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2</vt:i4>
      </vt:variant>
      <vt:variant>
        <vt:lpstr>Slide Titles</vt:lpstr>
      </vt:variant>
      <vt:variant>
        <vt:i4>9</vt:i4>
      </vt:variant>
    </vt:vector>
  </HeadingPairs>
  <TitlesOfParts>
    <vt:vector size="19" baseType="lpstr">
      <vt:lpstr>Arial</vt:lpstr>
      <vt:lpstr>Bookman Old Style</vt:lpstr>
      <vt:lpstr>Calibri</vt:lpstr>
      <vt:lpstr>Cambria Math</vt:lpstr>
      <vt:lpstr>Franklin Gothic Book</vt:lpstr>
      <vt:lpstr>Symbol</vt:lpstr>
      <vt:lpstr>Times New Roman</vt:lpstr>
      <vt:lpstr>1_RetrospectVTI</vt:lpstr>
      <vt:lpstr>Worksheet</vt:lpstr>
      <vt:lpstr>Microsoft Excel Worksheet</vt:lpstr>
      <vt:lpstr>“Evaluating the survival                         of pathogenic bacteria in beef jerky” </vt:lpstr>
      <vt:lpstr>Background</vt:lpstr>
      <vt:lpstr>Context</vt:lpstr>
      <vt:lpstr>Context</vt:lpstr>
      <vt:lpstr>Context</vt:lpstr>
      <vt:lpstr>Suggested Model</vt:lpstr>
      <vt:lpstr>Dataset</vt:lpstr>
      <vt:lpstr>References</vt:lpstr>
      <vt:lpstr>Thank You! Question?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2024-09-25T16:24:55Z</dcterms:created>
  <dcterms:modified xsi:type="dcterms:W3CDTF">2024-09-26T01:12:01Z</dcterms:modified>
</cp:coreProperties>
</file>

<file path=docProps/thumbnail.jpeg>
</file>